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254F1-4415-47BF-9E91-C5D4B9A3335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01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blue-tick-icon-vector-symbol-checkmark-isolated-on-white-background-checked-icon-or-correct-choice-sign-check-mark-or-checkbox-pictogram/278013070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otiro.com/blog/image-steganography-example-how-i-created-an-attac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ngtree.com/freepng/incognito_8649979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holding-a-tablet-3183194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afth-007/Steganography_Project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857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 : Mohammad Arafath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Mohammad Arafath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Sai </a:t>
            </a:r>
            <a:r>
              <a:rPr lang="en-IN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Spurthi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Institute of Technology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/ CSE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1328E2-370D-C411-A940-0082E1C4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0000" t="51316" r="13600" b="13187"/>
          <a:stretch/>
        </p:blipFill>
        <p:spPr>
          <a:xfrm>
            <a:off x="7475622" y="2453964"/>
            <a:ext cx="4379494" cy="260283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  <a:endParaRPr lang="en-US" sz="44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BFC50-4B52-08A1-EA67-8C18AEAC7A3C}"/>
              </a:ext>
            </a:extLst>
          </p:cNvPr>
          <p:cNvSpPr txBox="1"/>
          <p:nvPr/>
        </p:nvSpPr>
        <p:spPr>
          <a:xfrm>
            <a:off x="336884" y="1524000"/>
            <a:ext cx="67858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Enhancements &amp; Potential Applications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AI-Driven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Implementing deep learning to optimize image selection for data hiding.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Quantum-Safe Encryption: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Exploring cryptographic techniques resistant to quantum computing threats.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Cloud-Based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 web-based solution for secure online data hiding.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Mobile Application: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steganography to smartphones for secure on-the-go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7035DD-B0DC-FF5F-4ACE-DE159053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Thank You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BF97B5-FAB5-34E3-5FB4-375EC6059F45}"/>
              </a:ext>
            </a:extLst>
          </p:cNvPr>
          <p:cNvSpPr txBox="1"/>
          <p:nvPr/>
        </p:nvSpPr>
        <p:spPr>
          <a:xfrm>
            <a:off x="575893" y="1321904"/>
            <a:ext cx="497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by Mohammad Arafath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CE4E2-0574-33C0-B3A1-6976977A2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64631" y="2546684"/>
            <a:ext cx="882316" cy="882316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833170B-5233-6828-5915-CCFDCAF3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5682915" y="6312917"/>
            <a:ext cx="55152" cy="55152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76C3BE-D592-42C4-3E70-7386A9518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738067" y="2546684"/>
            <a:ext cx="882316" cy="882316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29ED75B-5156-F3C7-022E-9A453B73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54" y="2493938"/>
            <a:ext cx="882315" cy="882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5FDF01-CCD8-B809-8BC5-34DF02124D46}"/>
              </a:ext>
            </a:extLst>
          </p:cNvPr>
          <p:cNvSpPr txBox="1"/>
          <p:nvPr/>
        </p:nvSpPr>
        <p:spPr>
          <a:xfrm>
            <a:off x="304800" y="3561347"/>
            <a:ext cx="3609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Completion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Successful implementation of secure data hiding using steganography.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CFDA0A-D63E-BCC6-BEDC-1BC308B07A0D}"/>
              </a:ext>
            </a:extLst>
          </p:cNvPr>
          <p:cNvSpPr txBox="1"/>
          <p:nvPr/>
        </p:nvSpPr>
        <p:spPr>
          <a:xfrm>
            <a:off x="4122821" y="3561347"/>
            <a:ext cx="3866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for Questions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Feel free to ask about methodology, implementation, or future work.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5FACD-C70C-CD9E-A421-5EA4B7A709E5}"/>
              </a:ext>
            </a:extLst>
          </p:cNvPr>
          <p:cNvSpPr txBox="1"/>
          <p:nvPr/>
        </p:nvSpPr>
        <p:spPr>
          <a:xfrm>
            <a:off x="8197515" y="3602361"/>
            <a:ext cx="3609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GitHub Repository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the project source code and documentation online.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 descr="A hand holding a magnifying glass looking at a photo of a cat&#10;&#10;AI-generated content may be incorrect.">
            <a:extLst>
              <a:ext uri="{FF2B5EF4-FFF2-40B4-BE49-F238E27FC236}">
                <a16:creationId xmlns:a16="http://schemas.microsoft.com/office/drawing/2014/main" id="{0E6A474B-00CA-6CCE-BEDF-4F1ADCE7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" r="17435" b="-2618"/>
          <a:stretch/>
        </p:blipFill>
        <p:spPr>
          <a:xfrm>
            <a:off x="5048345" y="1214203"/>
            <a:ext cx="6808875" cy="44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pic>
        <p:nvPicPr>
          <p:cNvPr id="4" name="Content Placeholder 3" descr="Program coding on a computer screen">
            <a:extLst>
              <a:ext uri="{FF2B5EF4-FFF2-40B4-BE49-F238E27FC236}">
                <a16:creationId xmlns:a16="http://schemas.microsoft.com/office/drawing/2014/main" id="{8B3BAF05-0FCA-29B7-00A3-EFEBDB764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77" y="1992230"/>
            <a:ext cx="5361573" cy="35743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40D62-19BB-4944-FA06-85C6BE5C9491}"/>
              </a:ext>
            </a:extLst>
          </p:cNvPr>
          <p:cNvSpPr txBox="1"/>
          <p:nvPr/>
        </p:nvSpPr>
        <p:spPr>
          <a:xfrm>
            <a:off x="581192" y="1318462"/>
            <a:ext cx="57073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Secure Data Hiding is Needed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Rising Cyber Threats: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breaches and surveillance necessitate improved security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Encryption Limitations: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Traditional encryption signals the presence of sensitive data, making it a target.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Need for Steganography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Hiding data in images adds an additional layer of security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94F2A-CAB1-7EFD-D5AF-72A4AD6899A6}"/>
              </a:ext>
            </a:extLst>
          </p:cNvPr>
          <p:cNvSpPr txBox="1"/>
          <p:nvPr/>
        </p:nvSpPr>
        <p:spPr>
          <a:xfrm>
            <a:off x="581191" y="1302026"/>
            <a:ext cx="11029616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Libraries, Algorithms, and Platforms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Programming Language: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3 - The backbone of the project, enabling scripting and automation.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Libraries Used: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 (image processing), NumPy (array manipulation),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(GUI development).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Steganography &amp; Security: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LSB Steganography for hidden messages, passcode-based access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Development Platform: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OS, IDEs like VS Code or PyCharm for coding.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Image Processing Format: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JPEG &amp; PNG formats for embedding and extraction.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GUI Framework: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for tabbed interface, TTK for modern UI elements.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pic>
        <p:nvPicPr>
          <p:cNvPr id="13" name="Content Placeholder 12" descr="A computer screen with a lock&#10;&#10;AI-generated content may be incorrect.">
            <a:extLst>
              <a:ext uri="{FF2B5EF4-FFF2-40B4-BE49-F238E27FC236}">
                <a16:creationId xmlns:a16="http://schemas.microsoft.com/office/drawing/2014/main" id="{E7F2E8CA-97D9-F841-9313-680DD891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099" y="2679199"/>
            <a:ext cx="749801" cy="7498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F2AC5F-61DD-1179-1942-C196769B285D}"/>
              </a:ext>
            </a:extLst>
          </p:cNvPr>
          <p:cNvSpPr txBox="1"/>
          <p:nvPr/>
        </p:nvSpPr>
        <p:spPr>
          <a:xfrm>
            <a:off x="581191" y="1443787"/>
            <a:ext cx="56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Aspects of the Project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6" descr="A logo of a hat and glasses&#10;&#10;AI-generated content may be incorrect.">
            <a:extLst>
              <a:ext uri="{FF2B5EF4-FFF2-40B4-BE49-F238E27FC236}">
                <a16:creationId xmlns:a16="http://schemas.microsoft.com/office/drawing/2014/main" id="{472FCDF3-4914-6295-0D3F-9A7919B75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8471" y="2426776"/>
            <a:ext cx="1182636" cy="1182636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A202BA2-C994-7F73-B2B7-6D574AAC9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11" y="2679199"/>
            <a:ext cx="749801" cy="7498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D11B63-B917-A866-99B0-B46E5E3FE643}"/>
              </a:ext>
            </a:extLst>
          </p:cNvPr>
          <p:cNvSpPr txBox="1"/>
          <p:nvPr/>
        </p:nvSpPr>
        <p:spPr>
          <a:xfrm>
            <a:off x="297674" y="3570584"/>
            <a:ext cx="4058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Dual-Layer Security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steganography with AES encryption for enhanced data protection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E2987C-CB22-172F-6B8A-64809DA58679}"/>
              </a:ext>
            </a:extLst>
          </p:cNvPr>
          <p:cNvSpPr txBox="1"/>
          <p:nvPr/>
        </p:nvSpPr>
        <p:spPr>
          <a:xfrm>
            <a:off x="4301372" y="3570585"/>
            <a:ext cx="3719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Adaptive Image Selection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Al to determine the best images for embedding hidden messages.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212E0-E3CC-2E6C-853C-56921E1405B4}"/>
              </a:ext>
            </a:extLst>
          </p:cNvPr>
          <p:cNvSpPr txBox="1"/>
          <p:nvPr/>
        </p:nvSpPr>
        <p:spPr>
          <a:xfrm>
            <a:off x="7835676" y="3609412"/>
            <a:ext cx="3928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Robust Detection Resistance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Minimizes statistical anomalies, making detection nearly impossible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pic>
        <p:nvPicPr>
          <p:cNvPr id="7" name="Picture 6" descr="A person holding a tablet&#10;&#10;AI-generated content may be incorrect.">
            <a:extLst>
              <a:ext uri="{FF2B5EF4-FFF2-40B4-BE49-F238E27FC236}">
                <a16:creationId xmlns:a16="http://schemas.microsoft.com/office/drawing/2014/main" id="{57EBD997-E4AF-FDB7-4FAF-8C073201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8839" y="1698442"/>
            <a:ext cx="5186488" cy="3461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9C6511-0B3A-87A9-B589-73149FEA7A1C}"/>
              </a:ext>
            </a:extLst>
          </p:cNvPr>
          <p:cNvSpPr txBox="1"/>
          <p:nvPr/>
        </p:nvSpPr>
        <p:spPr>
          <a:xfrm>
            <a:off x="581192" y="1491916"/>
            <a:ext cx="55148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Benefits from This Project?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Government Agencies: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Utilized for secure communication and intelligence operations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Corporations: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Protects sensitive business data from industrial espionage.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General Users: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individuals to privately communicate without detection.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3A7D2E-6E97-F152-8EE6-0CB8B06BE3FB}"/>
              </a:ext>
            </a:extLst>
          </p:cNvPr>
          <p:cNvSpPr txBox="1"/>
          <p:nvPr/>
        </p:nvSpPr>
        <p:spPr>
          <a:xfrm>
            <a:off x="581192" y="1245913"/>
            <a:ext cx="44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Outcome &amp; Screenshots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B67980-4DBA-0C9D-6843-D7754236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32" y="1873010"/>
            <a:ext cx="305249" cy="384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D7B44-8475-AEBA-E9AD-16A895457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370" y="2069315"/>
            <a:ext cx="411421" cy="345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25684-01A0-C23B-C3A1-F33782A6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194" y="1859739"/>
            <a:ext cx="424694" cy="39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6A3965-5097-D097-BCFB-42B256124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9092" y="1132313"/>
            <a:ext cx="450082" cy="345064"/>
          </a:xfrm>
          <a:prstGeom prst="rect">
            <a:avLst/>
          </a:prstGeom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00E9BAB-1A61-C27E-C9F0-67340274F69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056"/>
          <a:stretch/>
        </p:blipFill>
        <p:spPr>
          <a:xfrm>
            <a:off x="182644" y="2921596"/>
            <a:ext cx="2858440" cy="36609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DDCFA8-621A-6833-EFB6-97242F637669}"/>
              </a:ext>
            </a:extLst>
          </p:cNvPr>
          <p:cNvSpPr txBox="1"/>
          <p:nvPr/>
        </p:nvSpPr>
        <p:spPr>
          <a:xfrm>
            <a:off x="182644" y="2257889"/>
            <a:ext cx="2858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Encryption &amp; Decryption code</a:t>
            </a:r>
            <a:endParaRPr lang="en-IN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3C924B-0A6D-B92F-506E-067B3EBFDB68}"/>
              </a:ext>
            </a:extLst>
          </p:cNvPr>
          <p:cNvSpPr txBox="1"/>
          <p:nvPr/>
        </p:nvSpPr>
        <p:spPr>
          <a:xfrm>
            <a:off x="3594556" y="2393559"/>
            <a:ext cx="4153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User Interface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Screenshot of the GUI developed with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186140-D448-8294-F511-D83EA716B665}"/>
              </a:ext>
            </a:extLst>
          </p:cNvPr>
          <p:cNvSpPr txBox="1"/>
          <p:nvPr/>
        </p:nvSpPr>
        <p:spPr>
          <a:xfrm>
            <a:off x="8005011" y="1476745"/>
            <a:ext cx="361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Output Image 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between the original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steganographed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F3A890-A1F7-95C2-FA87-1FEDCDF405E2}"/>
              </a:ext>
            </a:extLst>
          </p:cNvPr>
          <p:cNvSpPr txBox="1"/>
          <p:nvPr/>
        </p:nvSpPr>
        <p:spPr>
          <a:xfrm>
            <a:off x="8005011" y="3463799"/>
            <a:ext cx="1809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8D5683-6208-A359-7FB8-3D7D2DF96F68}"/>
              </a:ext>
            </a:extLst>
          </p:cNvPr>
          <p:cNvSpPr txBox="1"/>
          <p:nvPr/>
        </p:nvSpPr>
        <p:spPr>
          <a:xfrm>
            <a:off x="7941151" y="5186712"/>
            <a:ext cx="20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Steganographed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720A3D-59BF-D907-4070-6541ADE51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364" y="3429000"/>
            <a:ext cx="4509787" cy="28385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8FA3D2-BC7E-0BD1-CD70-87F7D7769E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4133" y="2883333"/>
            <a:ext cx="1807947" cy="16060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22AE63-3FF6-1823-680C-6D867FC571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4133" y="4737647"/>
            <a:ext cx="1807947" cy="16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5CF95-0E44-948E-64F0-3E0A44A4FC86}"/>
              </a:ext>
            </a:extLst>
          </p:cNvPr>
          <p:cNvSpPr txBox="1"/>
          <p:nvPr/>
        </p:nvSpPr>
        <p:spPr>
          <a:xfrm>
            <a:off x="581192" y="1347537"/>
            <a:ext cx="456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Takeaways from the Project</a:t>
            </a:r>
          </a:p>
        </p:txBody>
      </p:sp>
      <p:pic>
        <p:nvPicPr>
          <p:cNvPr id="8" name="Picture 7" descr="A black background with colorful objects&#10;&#10;AI-generated content may be incorrect.">
            <a:extLst>
              <a:ext uri="{FF2B5EF4-FFF2-40B4-BE49-F238E27FC236}">
                <a16:creationId xmlns:a16="http://schemas.microsoft.com/office/drawing/2014/main" id="{77F88E16-5B37-FF8A-C397-28AFD2D9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181" y="2428568"/>
            <a:ext cx="884904" cy="884904"/>
          </a:xfrm>
          <a:prstGeom prst="rect">
            <a:avLst/>
          </a:prstGeom>
        </p:spPr>
      </p:pic>
      <p:pic>
        <p:nvPicPr>
          <p:cNvPr id="10" name="Picture 9" descr="A blue and white globe with circles around it&#10;&#10;AI-generated content may be incorrect.">
            <a:extLst>
              <a:ext uri="{FF2B5EF4-FFF2-40B4-BE49-F238E27FC236}">
                <a16:creationId xmlns:a16="http://schemas.microsoft.com/office/drawing/2014/main" id="{961BA105-AE97-5CB0-615B-DD2F8C62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66" y="2572944"/>
            <a:ext cx="740528" cy="740528"/>
          </a:xfrm>
          <a:prstGeom prst="rect">
            <a:avLst/>
          </a:prstGeom>
        </p:spPr>
      </p:pic>
      <p:pic>
        <p:nvPicPr>
          <p:cNvPr id="12" name="Picture 11" descr="A yellow padlock with a keyhole&#10;&#10;AI-generated content may be incorrect.">
            <a:extLst>
              <a:ext uri="{FF2B5EF4-FFF2-40B4-BE49-F238E27FC236}">
                <a16:creationId xmlns:a16="http://schemas.microsoft.com/office/drawing/2014/main" id="{E6FD30A2-7E82-F0C1-87B5-1A0C27FF8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763" y="2572944"/>
            <a:ext cx="740528" cy="740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2DE2E8-4302-0E64-B3A0-98F37447AB62}"/>
              </a:ext>
            </a:extLst>
          </p:cNvPr>
          <p:cNvSpPr txBox="1"/>
          <p:nvPr/>
        </p:nvSpPr>
        <p:spPr>
          <a:xfrm>
            <a:off x="581192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Enhanced Data Security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Combining encryption and steganography for improved protection.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BB7C1-7DAB-6DB6-7B09-67BAF2B6F5DE}"/>
              </a:ext>
            </a:extLst>
          </p:cNvPr>
          <p:cNvSpPr txBox="1"/>
          <p:nvPr/>
        </p:nvSpPr>
        <p:spPr>
          <a:xfrm>
            <a:off x="4379495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Real-World Applications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for secure communication, corporate data protection, and privacy.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22839-381F-396F-C5BD-49CA696BAFA9}"/>
              </a:ext>
            </a:extLst>
          </p:cNvPr>
          <p:cNvSpPr txBox="1"/>
          <p:nvPr/>
        </p:nvSpPr>
        <p:spPr>
          <a:xfrm>
            <a:off x="8177798" y="3737811"/>
            <a:ext cx="35576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 Enhancements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for Al-driven automation and quantum-safe cryptography.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https://github.com/arafth-007/Steganography_Project.git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822</TotalTime>
  <Words>473</Words>
  <Application>Microsoft Office PowerPoint</Application>
  <PresentationFormat>Widescreen</PresentationFormat>
  <Paragraphs>95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mohammad Arafath</cp:lastModifiedBy>
  <cp:revision>32</cp:revision>
  <dcterms:created xsi:type="dcterms:W3CDTF">2021-05-26T16:50:10Z</dcterms:created>
  <dcterms:modified xsi:type="dcterms:W3CDTF">2025-02-26T09:22:35Z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